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Lst>
  <p:sldIdLst>
    <p:sldId id="256" r:id="rId2"/>
    <p:sldId id="291" r:id="rId3"/>
    <p:sldId id="292" r:id="rId4"/>
    <p:sldId id="293" r:id="rId5"/>
    <p:sldId id="257" r:id="rId6"/>
    <p:sldId id="294" r:id="rId7"/>
    <p:sldId id="259" r:id="rId8"/>
    <p:sldId id="258" r:id="rId9"/>
    <p:sldId id="260" r:id="rId10"/>
    <p:sldId id="265" r:id="rId11"/>
    <p:sldId id="266" r:id="rId12"/>
    <p:sldId id="267" r:id="rId13"/>
    <p:sldId id="264" r:id="rId14"/>
    <p:sldId id="268" r:id="rId15"/>
    <p:sldId id="269" r:id="rId16"/>
    <p:sldId id="270" r:id="rId17"/>
    <p:sldId id="271" r:id="rId18"/>
    <p:sldId id="272" r:id="rId19"/>
    <p:sldId id="274" r:id="rId20"/>
    <p:sldId id="275" r:id="rId21"/>
    <p:sldId id="273" r:id="rId22"/>
    <p:sldId id="290" r:id="rId23"/>
    <p:sldId id="276" r:id="rId24"/>
    <p:sldId id="277" r:id="rId25"/>
    <p:sldId id="278" r:id="rId26"/>
    <p:sldId id="279" r:id="rId27"/>
    <p:sldId id="280" r:id="rId28"/>
    <p:sldId id="285" r:id="rId29"/>
    <p:sldId id="295" r:id="rId30"/>
    <p:sldId id="286" r:id="rId31"/>
    <p:sldId id="284" r:id="rId32"/>
    <p:sldId id="281" r:id="rId33"/>
    <p:sldId id="296" r:id="rId34"/>
    <p:sldId id="282" r:id="rId35"/>
    <p:sldId id="283" r:id="rId36"/>
    <p:sldId id="289"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47" autoAdjust="0"/>
    <p:restoredTop sz="94660"/>
  </p:normalViewPr>
  <p:slideViewPr>
    <p:cSldViewPr snapToGrid="0">
      <p:cViewPr>
        <p:scale>
          <a:sx n="69" d="100"/>
          <a:sy n="69" d="100"/>
        </p:scale>
        <p:origin x="783" y="861"/>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ED0997D-9B88-4720-A0CE-33A21105961D}" type="datetimeFigureOut">
              <a:rPr lang="en-US" smtClean="0"/>
              <a:t>6/16/2021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FFB2E3-BB7D-4F8B-A831-A406866F296A}" type="slidenum">
              <a:rPr lang="en-US" smtClean="0"/>
              <a:t>‹#›</a:t>
            </a:fld>
            <a:endParaRPr lang="en-US"/>
          </a:p>
        </p:txBody>
      </p:sp>
    </p:spTree>
    <p:extLst>
      <p:ext uri="{BB962C8B-B14F-4D97-AF65-F5344CB8AC3E}">
        <p14:creationId xmlns:p14="http://schemas.microsoft.com/office/powerpoint/2010/main" val="3731510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D0997D-9B88-4720-A0CE-33A21105961D}" type="datetimeFigureOut">
              <a:rPr lang="en-US" smtClean="0"/>
              <a:t>6/16/2021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FFB2E3-BB7D-4F8B-A831-A406866F296A}" type="slidenum">
              <a:rPr lang="en-US" smtClean="0"/>
              <a:t>‹#›</a:t>
            </a:fld>
            <a:endParaRPr lang="en-US"/>
          </a:p>
        </p:txBody>
      </p:sp>
    </p:spTree>
    <p:extLst>
      <p:ext uri="{BB962C8B-B14F-4D97-AF65-F5344CB8AC3E}">
        <p14:creationId xmlns:p14="http://schemas.microsoft.com/office/powerpoint/2010/main" val="1837718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ED0997D-9B88-4720-A0CE-33A21105961D}" type="datetimeFigureOut">
              <a:rPr lang="en-US" smtClean="0"/>
              <a:t>6/16/2021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FFB2E3-BB7D-4F8B-A831-A406866F296A}" type="slidenum">
              <a:rPr lang="en-US" smtClean="0"/>
              <a:t>‹#›</a:t>
            </a:fld>
            <a:endParaRPr lang="en-US"/>
          </a:p>
        </p:txBody>
      </p:sp>
    </p:spTree>
    <p:extLst>
      <p:ext uri="{BB962C8B-B14F-4D97-AF65-F5344CB8AC3E}">
        <p14:creationId xmlns:p14="http://schemas.microsoft.com/office/powerpoint/2010/main" val="2452132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ED0997D-9B88-4720-A0CE-33A21105961D}" type="datetimeFigureOut">
              <a:rPr lang="en-US" smtClean="0"/>
              <a:t>6/16/2021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FFB2E3-BB7D-4F8B-A831-A406866F296A}"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87575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D0997D-9B88-4720-A0CE-33A21105961D}" type="datetimeFigureOut">
              <a:rPr lang="en-US" smtClean="0"/>
              <a:t>6/16/2021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FFB2E3-BB7D-4F8B-A831-A406866F296A}" type="slidenum">
              <a:rPr lang="en-US" smtClean="0"/>
              <a:t>‹#›</a:t>
            </a:fld>
            <a:endParaRPr lang="en-US"/>
          </a:p>
        </p:txBody>
      </p:sp>
    </p:spTree>
    <p:extLst>
      <p:ext uri="{BB962C8B-B14F-4D97-AF65-F5344CB8AC3E}">
        <p14:creationId xmlns:p14="http://schemas.microsoft.com/office/powerpoint/2010/main" val="1874671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ED0997D-9B88-4720-A0CE-33A21105961D}" type="datetimeFigureOut">
              <a:rPr lang="en-US" smtClean="0"/>
              <a:t>6/16/2021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FFB2E3-BB7D-4F8B-A831-A406866F296A}" type="slidenum">
              <a:rPr lang="en-US" smtClean="0"/>
              <a:t>‹#›</a:t>
            </a:fld>
            <a:endParaRPr lang="en-US"/>
          </a:p>
        </p:txBody>
      </p:sp>
    </p:spTree>
    <p:extLst>
      <p:ext uri="{BB962C8B-B14F-4D97-AF65-F5344CB8AC3E}">
        <p14:creationId xmlns:p14="http://schemas.microsoft.com/office/powerpoint/2010/main" val="3291271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ED0997D-9B88-4720-A0CE-33A21105961D}" type="datetimeFigureOut">
              <a:rPr lang="en-US" smtClean="0"/>
              <a:t>6/16/2021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FFB2E3-BB7D-4F8B-A831-A406866F296A}" type="slidenum">
              <a:rPr lang="en-US" smtClean="0"/>
              <a:t>‹#›</a:t>
            </a:fld>
            <a:endParaRPr lang="en-US"/>
          </a:p>
        </p:txBody>
      </p:sp>
    </p:spTree>
    <p:extLst>
      <p:ext uri="{BB962C8B-B14F-4D97-AF65-F5344CB8AC3E}">
        <p14:creationId xmlns:p14="http://schemas.microsoft.com/office/powerpoint/2010/main" val="13144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D0997D-9B88-4720-A0CE-33A21105961D}" type="datetimeFigureOut">
              <a:rPr lang="en-US" smtClean="0"/>
              <a:t>6/16/2021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FFB2E3-BB7D-4F8B-A831-A406866F296A}" type="slidenum">
              <a:rPr lang="en-US" smtClean="0"/>
              <a:t>‹#›</a:t>
            </a:fld>
            <a:endParaRPr lang="en-US"/>
          </a:p>
        </p:txBody>
      </p:sp>
    </p:spTree>
    <p:extLst>
      <p:ext uri="{BB962C8B-B14F-4D97-AF65-F5344CB8AC3E}">
        <p14:creationId xmlns:p14="http://schemas.microsoft.com/office/powerpoint/2010/main" val="11939794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D0997D-9B88-4720-A0CE-33A21105961D}" type="datetimeFigureOut">
              <a:rPr lang="en-US" smtClean="0"/>
              <a:t>6/16/2021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FFB2E3-BB7D-4F8B-A831-A406866F296A}" type="slidenum">
              <a:rPr lang="en-US" smtClean="0"/>
              <a:t>‹#›</a:t>
            </a:fld>
            <a:endParaRPr lang="en-US"/>
          </a:p>
        </p:txBody>
      </p:sp>
    </p:spTree>
    <p:extLst>
      <p:ext uri="{BB962C8B-B14F-4D97-AF65-F5344CB8AC3E}">
        <p14:creationId xmlns:p14="http://schemas.microsoft.com/office/powerpoint/2010/main" val="1386302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1ED0997D-9B88-4720-A0CE-33A21105961D}" type="datetimeFigureOut">
              <a:rPr lang="en-US" smtClean="0"/>
              <a:t>6/16/2021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FFB2E3-BB7D-4F8B-A831-A406866F296A}" type="slidenum">
              <a:rPr lang="en-US" smtClean="0"/>
              <a:t>‹#›</a:t>
            </a:fld>
            <a:endParaRPr lang="en-US"/>
          </a:p>
        </p:txBody>
      </p:sp>
    </p:spTree>
    <p:extLst>
      <p:ext uri="{BB962C8B-B14F-4D97-AF65-F5344CB8AC3E}">
        <p14:creationId xmlns:p14="http://schemas.microsoft.com/office/powerpoint/2010/main" val="269900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D0997D-9B88-4720-A0CE-33A21105961D}" type="datetimeFigureOut">
              <a:rPr lang="en-US" smtClean="0"/>
              <a:t>6/16/2021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FFB2E3-BB7D-4F8B-A831-A406866F296A}" type="slidenum">
              <a:rPr lang="en-US" smtClean="0"/>
              <a:t>‹#›</a:t>
            </a:fld>
            <a:endParaRPr lang="en-US"/>
          </a:p>
        </p:txBody>
      </p:sp>
    </p:spTree>
    <p:extLst>
      <p:ext uri="{BB962C8B-B14F-4D97-AF65-F5344CB8AC3E}">
        <p14:creationId xmlns:p14="http://schemas.microsoft.com/office/powerpoint/2010/main" val="2125097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ED0997D-9B88-4720-A0CE-33A21105961D}" type="datetimeFigureOut">
              <a:rPr lang="en-US" smtClean="0"/>
              <a:t>6/16/2021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FFB2E3-BB7D-4F8B-A831-A406866F296A}" type="slidenum">
              <a:rPr lang="en-US" smtClean="0"/>
              <a:t>‹#›</a:t>
            </a:fld>
            <a:endParaRPr lang="en-US"/>
          </a:p>
        </p:txBody>
      </p:sp>
    </p:spTree>
    <p:extLst>
      <p:ext uri="{BB962C8B-B14F-4D97-AF65-F5344CB8AC3E}">
        <p14:creationId xmlns:p14="http://schemas.microsoft.com/office/powerpoint/2010/main" val="143712664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ED0997D-9B88-4720-A0CE-33A21105961D}" type="datetimeFigureOut">
              <a:rPr lang="en-US" smtClean="0"/>
              <a:t>6/16/2021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FFB2E3-BB7D-4F8B-A831-A406866F296A}" type="slidenum">
              <a:rPr lang="en-US" smtClean="0"/>
              <a:t>‹#›</a:t>
            </a:fld>
            <a:endParaRPr lang="en-US"/>
          </a:p>
        </p:txBody>
      </p:sp>
    </p:spTree>
    <p:extLst>
      <p:ext uri="{BB962C8B-B14F-4D97-AF65-F5344CB8AC3E}">
        <p14:creationId xmlns:p14="http://schemas.microsoft.com/office/powerpoint/2010/main" val="317172883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D0997D-9B88-4720-A0CE-33A21105961D}" type="datetimeFigureOut">
              <a:rPr lang="en-US" smtClean="0"/>
              <a:t>6/16/2021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50FFB2E3-BB7D-4F8B-A831-A406866F296A}" type="slidenum">
              <a:rPr lang="en-US" smtClean="0"/>
              <a:t>‹#›</a:t>
            </a:fld>
            <a:endParaRPr lang="en-US"/>
          </a:p>
        </p:txBody>
      </p:sp>
    </p:spTree>
    <p:extLst>
      <p:ext uri="{BB962C8B-B14F-4D97-AF65-F5344CB8AC3E}">
        <p14:creationId xmlns:p14="http://schemas.microsoft.com/office/powerpoint/2010/main" val="4093437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ED0997D-9B88-4720-A0CE-33A21105961D}" type="datetimeFigureOut">
              <a:rPr lang="en-US" smtClean="0"/>
              <a:t>6/16/2021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50FFB2E3-BB7D-4F8B-A831-A406866F296A}" type="slidenum">
              <a:rPr lang="en-US" smtClean="0"/>
              <a:t>‹#›</a:t>
            </a:fld>
            <a:endParaRPr lang="en-US"/>
          </a:p>
        </p:txBody>
      </p:sp>
    </p:spTree>
    <p:extLst>
      <p:ext uri="{BB962C8B-B14F-4D97-AF65-F5344CB8AC3E}">
        <p14:creationId xmlns:p14="http://schemas.microsoft.com/office/powerpoint/2010/main" val="879601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1ED0997D-9B88-4720-A0CE-33A21105961D}" type="datetimeFigureOut">
              <a:rPr lang="en-US" smtClean="0"/>
              <a:t>6/16/2021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50FFB2E3-BB7D-4F8B-A831-A406866F296A}" type="slidenum">
              <a:rPr lang="en-US" smtClean="0"/>
              <a:t>‹#›</a:t>
            </a:fld>
            <a:endParaRPr lang="en-US"/>
          </a:p>
        </p:txBody>
      </p:sp>
    </p:spTree>
    <p:extLst>
      <p:ext uri="{BB962C8B-B14F-4D97-AF65-F5344CB8AC3E}">
        <p14:creationId xmlns:p14="http://schemas.microsoft.com/office/powerpoint/2010/main" val="334755984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D0997D-9B88-4720-A0CE-33A21105961D}" type="datetimeFigureOut">
              <a:rPr lang="en-US" smtClean="0"/>
              <a:t>6/16/2021</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FFB2E3-BB7D-4F8B-A831-A406866F296A}" type="slidenum">
              <a:rPr lang="en-US" smtClean="0"/>
              <a:t>‹#›</a:t>
            </a:fld>
            <a:endParaRPr lang="en-US"/>
          </a:p>
        </p:txBody>
      </p:sp>
    </p:spTree>
    <p:extLst>
      <p:ext uri="{BB962C8B-B14F-4D97-AF65-F5344CB8AC3E}">
        <p14:creationId xmlns:p14="http://schemas.microsoft.com/office/powerpoint/2010/main" val="200476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ED0997D-9B88-4720-A0CE-33A21105961D}" type="datetimeFigureOut">
              <a:rPr lang="en-US" smtClean="0"/>
              <a:t>6/16/2021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0FFB2E3-BB7D-4F8B-A831-A406866F296A}" type="slidenum">
              <a:rPr lang="en-US" smtClean="0"/>
              <a:t>‹#›</a:t>
            </a:fld>
            <a:endParaRPr lang="en-US"/>
          </a:p>
        </p:txBody>
      </p:sp>
    </p:spTree>
    <p:extLst>
      <p:ext uri="{BB962C8B-B14F-4D97-AF65-F5344CB8AC3E}">
        <p14:creationId xmlns:p14="http://schemas.microsoft.com/office/powerpoint/2010/main" val="2771720568"/>
      </p:ext>
    </p:extLst>
  </p:cSld>
  <p:clrMap bg1="dk1" tx1="lt1" bg2="dk2" tx2="lt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 id="2147483802"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drug@umsu.ac.ir"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0051" y="154546"/>
            <a:ext cx="10313206" cy="5703152"/>
          </a:xfrm>
        </p:spPr>
        <p:txBody>
          <a:bodyPr>
            <a:normAutofit fontScale="90000"/>
          </a:bodyPr>
          <a:lstStyle/>
          <a:p>
            <a:pPr algn="ctr"/>
            <a:br>
              <a:rPr lang="fa-IR" sz="4400" dirty="0">
                <a:cs typeface="B Lotus" panose="00000400000000000000" pitchFamily="2" charset="-78"/>
              </a:rPr>
            </a:br>
            <a:r>
              <a:rPr lang="fa-IR" sz="2400" dirty="0">
                <a:cs typeface="B Homa" panose="00000400000000000000" pitchFamily="2" charset="-78"/>
              </a:rPr>
              <a:t>به نام خدا</a:t>
            </a:r>
            <a:br>
              <a:rPr lang="en-US" sz="2400" dirty="0">
                <a:cs typeface="B Lotus" panose="00000400000000000000" pitchFamily="2" charset="-78"/>
              </a:rPr>
            </a:br>
            <a:br>
              <a:rPr lang="en-US" sz="2400" dirty="0">
                <a:cs typeface="B Lotus" panose="00000400000000000000" pitchFamily="2" charset="-78"/>
              </a:rPr>
            </a:br>
            <a:br>
              <a:rPr lang="fa-IR" sz="2400" dirty="0">
                <a:cs typeface="B Lotus" panose="00000400000000000000" pitchFamily="2" charset="-78"/>
              </a:rPr>
            </a:br>
            <a:br>
              <a:rPr lang="fa-IR" sz="2400" dirty="0">
                <a:cs typeface="B Lotus" panose="00000400000000000000" pitchFamily="2" charset="-78"/>
              </a:rPr>
            </a:br>
            <a:br>
              <a:rPr lang="fa-IR" sz="4400" dirty="0">
                <a:cs typeface="B Lotus" panose="00000400000000000000" pitchFamily="2" charset="-78"/>
              </a:rPr>
            </a:br>
            <a:r>
              <a:rPr lang="fa-IR" sz="4400" dirty="0">
                <a:cs typeface="B Homa" panose="00000400000000000000" pitchFamily="2" charset="-78"/>
              </a:rPr>
              <a:t>گزارش عوارض ناخواسته دارویی</a:t>
            </a:r>
            <a:br>
              <a:rPr lang="fa-IR" sz="4400" dirty="0">
                <a:cs typeface="B Lotus" panose="00000400000000000000" pitchFamily="2" charset="-78"/>
              </a:rPr>
            </a:br>
            <a:br>
              <a:rPr lang="fa-IR" sz="4400" dirty="0">
                <a:cs typeface="B Lotus" panose="00000400000000000000" pitchFamily="2" charset="-78"/>
              </a:rPr>
            </a:br>
            <a:br>
              <a:rPr lang="fa-IR" sz="4400" dirty="0">
                <a:cs typeface="B Lotus" panose="00000400000000000000" pitchFamily="2" charset="-78"/>
              </a:rPr>
            </a:br>
            <a:br>
              <a:rPr lang="fa-IR" sz="4400" dirty="0">
                <a:cs typeface="B Lotus" panose="00000400000000000000" pitchFamily="2" charset="-78"/>
              </a:rPr>
            </a:br>
            <a:r>
              <a:rPr lang="fa-IR" sz="2700" b="1" dirty="0">
                <a:cs typeface="B Lotus" panose="00000400000000000000" pitchFamily="2" charset="-78"/>
              </a:rPr>
              <a:t>دکتر صراف زاده</a:t>
            </a:r>
            <a:br>
              <a:rPr lang="fa-IR" sz="2700" b="1" dirty="0">
                <a:cs typeface="B Lotus" panose="00000400000000000000" pitchFamily="2" charset="-78"/>
              </a:rPr>
            </a:br>
            <a:r>
              <a:rPr lang="en-US" sz="2700" b="1" dirty="0">
                <a:cs typeface="B Lotus" panose="00000400000000000000" pitchFamily="2" charset="-78"/>
              </a:rPr>
              <a:t>PharmD</a:t>
            </a:r>
            <a:endParaRPr lang="en-US" sz="2200" b="1" dirty="0">
              <a:cs typeface="B Lotus" panose="00000400000000000000" pitchFamily="2" charset="-78"/>
            </a:endParaRPr>
          </a:p>
        </p:txBody>
      </p:sp>
      <p:sp>
        <p:nvSpPr>
          <p:cNvPr id="3" name="Subtitle 2"/>
          <p:cNvSpPr>
            <a:spLocks noGrp="1"/>
          </p:cNvSpPr>
          <p:nvPr>
            <p:ph type="subTitle" idx="1"/>
          </p:nvPr>
        </p:nvSpPr>
        <p:spPr>
          <a:xfrm>
            <a:off x="2378175" y="3269673"/>
            <a:ext cx="7756958" cy="1738745"/>
          </a:xfrm>
        </p:spPr>
        <p:txBody>
          <a:bodyPr>
            <a:normAutofit/>
          </a:bodyPr>
          <a:lstStyle/>
          <a:p>
            <a:endParaRPr lang="en-US" dirty="0"/>
          </a:p>
          <a:p>
            <a:pPr algn="ctr"/>
            <a:r>
              <a:rPr lang="en-US" sz="4000" b="1" dirty="0"/>
              <a:t>ADR</a:t>
            </a:r>
          </a:p>
        </p:txBody>
      </p:sp>
    </p:spTree>
    <p:extLst>
      <p:ext uri="{BB962C8B-B14F-4D97-AF65-F5344CB8AC3E}">
        <p14:creationId xmlns:p14="http://schemas.microsoft.com/office/powerpoint/2010/main" val="632588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 </a:t>
            </a:r>
            <a:endParaRPr lang="en-US" dirty="0"/>
          </a:p>
        </p:txBody>
      </p:sp>
      <p:sp>
        <p:nvSpPr>
          <p:cNvPr id="3" name="Content Placeholder 2"/>
          <p:cNvSpPr>
            <a:spLocks noGrp="1"/>
          </p:cNvSpPr>
          <p:nvPr>
            <p:ph idx="1"/>
          </p:nvPr>
        </p:nvSpPr>
        <p:spPr/>
        <p:txBody>
          <a:bodyPr>
            <a:normAutofit/>
          </a:bodyPr>
          <a:lstStyle/>
          <a:p>
            <a:pPr marL="0" indent="0" algn="ctr">
              <a:buNone/>
            </a:pPr>
            <a:endParaRPr lang="fa-IR" sz="2800" dirty="0">
              <a:cs typeface="B Badr" panose="00000400000000000000" pitchFamily="2" charset="-78"/>
            </a:endParaRPr>
          </a:p>
          <a:p>
            <a:pPr marL="0" indent="0" algn="ctr">
              <a:buNone/>
            </a:pPr>
            <a:r>
              <a:rPr lang="fa-IR" sz="2800" dirty="0">
                <a:cs typeface="B Badr" panose="00000400000000000000" pitchFamily="2" charset="-78"/>
              </a:rPr>
              <a:t>ارسال گزارش فرم زرد رنگ به مرکز در خصوص موارد جدی مشکوک به مصرف فرآورده های دارویی در بیمارستان ها و مراکز بهداشتی- درمانی سطح کشور طی 48 ساعت از وقوع آنها اجباری می باشد</a:t>
            </a:r>
          </a:p>
          <a:p>
            <a:pPr marL="0" indent="0" algn="ctr">
              <a:buNone/>
            </a:pPr>
            <a:r>
              <a:rPr lang="fa-IR" sz="2800" dirty="0">
                <a:cs typeface="B Badr" panose="00000400000000000000" pitchFamily="2" charset="-78"/>
              </a:rPr>
              <a:t>اطلاع تلفنی و نمابر موارد جدی طی 24 ساعت از وقوع به مرکز اجباری می باشد.</a:t>
            </a:r>
            <a:endParaRPr lang="en-US" sz="2800" dirty="0">
              <a:cs typeface="B Badr" panose="00000400000000000000" pitchFamily="2" charset="-78"/>
            </a:endParaRPr>
          </a:p>
        </p:txBody>
      </p:sp>
    </p:spTree>
    <p:extLst>
      <p:ext uri="{BB962C8B-B14F-4D97-AF65-F5344CB8AC3E}">
        <p14:creationId xmlns:p14="http://schemas.microsoft.com/office/powerpoint/2010/main" val="497765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cs typeface="B Lotus" panose="00000400000000000000" pitchFamily="2" charset="-78"/>
              </a:rPr>
              <a:t>موارد جدی کدام است؟</a:t>
            </a:r>
            <a:endParaRPr lang="en-US" dirty="0">
              <a:cs typeface="B Lotus" panose="00000400000000000000" pitchFamily="2" charset="-78"/>
            </a:endParaRPr>
          </a:p>
        </p:txBody>
      </p:sp>
      <p:sp>
        <p:nvSpPr>
          <p:cNvPr id="3" name="Content Placeholder 2"/>
          <p:cNvSpPr>
            <a:spLocks noGrp="1"/>
          </p:cNvSpPr>
          <p:nvPr>
            <p:ph idx="1"/>
          </p:nvPr>
        </p:nvSpPr>
        <p:spPr/>
        <p:txBody>
          <a:bodyPr/>
          <a:lstStyle/>
          <a:p>
            <a:pPr algn="r" rtl="1">
              <a:buFont typeface="Wingdings" panose="05000000000000000000" pitchFamily="2" charset="2"/>
              <a:buChar char="v"/>
            </a:pPr>
            <a:r>
              <a:rPr lang="fa-IR" dirty="0">
                <a:cs typeface="B Lotus" panose="00000400000000000000" pitchFamily="2" charset="-78"/>
              </a:rPr>
              <a:t> کلیه موارد منجر به مرگ</a:t>
            </a:r>
          </a:p>
          <a:p>
            <a:pPr algn="r" rtl="1">
              <a:buFont typeface="Wingdings" panose="05000000000000000000" pitchFamily="2" charset="2"/>
              <a:buChar char="v"/>
            </a:pPr>
            <a:r>
              <a:rPr lang="fa-IR" dirty="0">
                <a:cs typeface="B Lotus" panose="00000400000000000000" pitchFamily="2" charset="-78"/>
              </a:rPr>
              <a:t>کلیه موارد تهدید کننده حیات</a:t>
            </a:r>
          </a:p>
          <a:p>
            <a:pPr algn="r" rtl="1">
              <a:buFont typeface="Wingdings" panose="05000000000000000000" pitchFamily="2" charset="2"/>
              <a:buChar char="v"/>
            </a:pPr>
            <a:r>
              <a:rPr lang="fa-IR" dirty="0">
                <a:cs typeface="B Lotus" panose="00000400000000000000" pitchFamily="2" charset="-78"/>
              </a:rPr>
              <a:t>کلیه موارد منجر به ناتوانی یا نقص عضو مشخص و دائمی</a:t>
            </a:r>
          </a:p>
          <a:p>
            <a:pPr algn="r" rtl="1">
              <a:buFont typeface="Wingdings" panose="05000000000000000000" pitchFamily="2" charset="2"/>
              <a:buChar char="v"/>
            </a:pPr>
            <a:r>
              <a:rPr lang="fa-IR" dirty="0">
                <a:cs typeface="B Lotus" panose="00000400000000000000" pitchFamily="2" charset="-78"/>
              </a:rPr>
              <a:t>کلیه موارد منجر به بستری شدن در بیمارستان</a:t>
            </a:r>
          </a:p>
          <a:p>
            <a:pPr algn="r" rtl="1">
              <a:buFont typeface="Wingdings" panose="05000000000000000000" pitchFamily="2" charset="2"/>
              <a:buChar char="v"/>
            </a:pPr>
            <a:r>
              <a:rPr lang="fa-IR" dirty="0">
                <a:cs typeface="B Lotus" panose="00000400000000000000" pitchFamily="2" charset="-78"/>
              </a:rPr>
              <a:t> کلیه موارد منجر به ناهنجاری مادرزادی</a:t>
            </a:r>
            <a:endParaRPr lang="en-US" dirty="0">
              <a:cs typeface="B Lotus" panose="00000400000000000000" pitchFamily="2" charset="-78"/>
            </a:endParaRPr>
          </a:p>
        </p:txBody>
      </p:sp>
    </p:spTree>
    <p:extLst>
      <p:ext uri="{BB962C8B-B14F-4D97-AF65-F5344CB8AC3E}">
        <p14:creationId xmlns:p14="http://schemas.microsoft.com/office/powerpoint/2010/main" val="2712309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cs typeface="B Lotus" panose="00000400000000000000" pitchFamily="2" charset="-78"/>
              </a:rPr>
              <a:t>حداقل اطلاعات لازم جهت ارسال گزارش</a:t>
            </a:r>
            <a:endParaRPr lang="en-US" dirty="0">
              <a:cs typeface="B Lotus" panose="00000400000000000000" pitchFamily="2" charset="-78"/>
            </a:endParaRPr>
          </a:p>
        </p:txBody>
      </p:sp>
      <p:sp>
        <p:nvSpPr>
          <p:cNvPr id="3" name="Content Placeholder 2"/>
          <p:cNvSpPr>
            <a:spLocks noGrp="1"/>
          </p:cNvSpPr>
          <p:nvPr>
            <p:ph idx="1"/>
          </p:nvPr>
        </p:nvSpPr>
        <p:spPr/>
        <p:txBody>
          <a:bodyPr/>
          <a:lstStyle/>
          <a:p>
            <a:pPr marL="0" indent="0" algn="r" rtl="1">
              <a:buNone/>
            </a:pPr>
            <a:r>
              <a:rPr lang="fa-IR" dirty="0">
                <a:cs typeface="B Lotus" panose="00000400000000000000" pitchFamily="2" charset="-78"/>
              </a:rPr>
              <a:t>سن و جنس بیمار </a:t>
            </a:r>
          </a:p>
          <a:p>
            <a:pPr marL="0" indent="0" algn="r" rtl="1">
              <a:buNone/>
            </a:pPr>
            <a:r>
              <a:rPr lang="fa-IR" dirty="0">
                <a:cs typeface="B Lotus" panose="00000400000000000000" pitchFamily="2" charset="-78"/>
              </a:rPr>
              <a:t>عارضه رخ داده مشکوک به دارو </a:t>
            </a:r>
          </a:p>
          <a:p>
            <a:pPr marL="0" indent="0" algn="r" rtl="1">
              <a:buNone/>
            </a:pPr>
            <a:r>
              <a:rPr lang="fa-IR" dirty="0">
                <a:cs typeface="B Lotus" panose="00000400000000000000" pitchFamily="2" charset="-78"/>
              </a:rPr>
              <a:t>مشخصات گزارشگر </a:t>
            </a:r>
          </a:p>
          <a:p>
            <a:pPr marL="0" indent="0" algn="r" rtl="1">
              <a:buNone/>
            </a:pPr>
            <a:r>
              <a:rPr lang="fa-IR" dirty="0">
                <a:cs typeface="B Lotus" panose="00000400000000000000" pitchFamily="2" charset="-78"/>
              </a:rPr>
              <a:t>نام دارو و شماره سری ساخت و نام کارخانه </a:t>
            </a:r>
            <a:endParaRPr lang="en-US" dirty="0">
              <a:cs typeface="B Lotus" panose="00000400000000000000" pitchFamily="2" charset="-78"/>
            </a:endParaRPr>
          </a:p>
        </p:txBody>
      </p:sp>
    </p:spTree>
    <p:extLst>
      <p:ext uri="{BB962C8B-B14F-4D97-AF65-F5344CB8AC3E}">
        <p14:creationId xmlns:p14="http://schemas.microsoft.com/office/powerpoint/2010/main" val="2683569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 </a:t>
            </a:r>
            <a:endParaRPr lang="en-US" dirty="0"/>
          </a:p>
        </p:txBody>
      </p:sp>
      <p:sp>
        <p:nvSpPr>
          <p:cNvPr id="3" name="Content Placeholder 2"/>
          <p:cNvSpPr>
            <a:spLocks noGrp="1"/>
          </p:cNvSpPr>
          <p:nvPr>
            <p:ph idx="1"/>
          </p:nvPr>
        </p:nvSpPr>
        <p:spPr/>
        <p:txBody>
          <a:bodyPr/>
          <a:lstStyle/>
          <a:p>
            <a:pPr marL="0" indent="0" algn="ctr" rtl="1">
              <a:buNone/>
            </a:pPr>
            <a:r>
              <a:rPr lang="fa-IR" dirty="0"/>
              <a:t>  </a:t>
            </a:r>
            <a:r>
              <a:rPr lang="fa-IR" sz="4800" dirty="0">
                <a:cs typeface="B Lotus" panose="00000400000000000000" pitchFamily="2" charset="-78"/>
              </a:rPr>
              <a:t>راهنمای تکمیل فرم های </a:t>
            </a:r>
            <a:r>
              <a:rPr lang="en-US" sz="4800" dirty="0">
                <a:cs typeface="B Lotus" panose="00000400000000000000" pitchFamily="2" charset="-78"/>
              </a:rPr>
              <a:t>ADR</a:t>
            </a:r>
            <a:endParaRPr lang="en-US" dirty="0"/>
          </a:p>
        </p:txBody>
      </p:sp>
    </p:spTree>
    <p:extLst>
      <p:ext uri="{BB962C8B-B14F-4D97-AF65-F5344CB8AC3E}">
        <p14:creationId xmlns:p14="http://schemas.microsoft.com/office/powerpoint/2010/main" val="165400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99" y="216795"/>
            <a:ext cx="5576552"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0844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926" y="417239"/>
            <a:ext cx="7524299" cy="880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1576" y="1355452"/>
            <a:ext cx="7353883" cy="164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7238" y="3081657"/>
            <a:ext cx="4191441" cy="2391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1639" y="2731020"/>
            <a:ext cx="89760" cy="1384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30239" y="3128393"/>
            <a:ext cx="1403652" cy="830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42938" y="4012630"/>
            <a:ext cx="1393245" cy="1104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42939" y="5188968"/>
            <a:ext cx="1479102" cy="1912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42621" y="4098652"/>
            <a:ext cx="1718464" cy="2982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461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8082" y="2528025"/>
            <a:ext cx="4822354" cy="212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6358" y="769513"/>
            <a:ext cx="2011363"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0436" y="2525288"/>
            <a:ext cx="2005013" cy="204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94764" y="4655713"/>
            <a:ext cx="1993900" cy="204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54558" y="782023"/>
            <a:ext cx="1963737"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14954" y="2369713"/>
            <a:ext cx="1927225"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14954" y="4350913"/>
            <a:ext cx="1927225"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9960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2738" y="622479"/>
            <a:ext cx="9144000" cy="2852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5138" y="1135408"/>
            <a:ext cx="8851900"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8231" y="3444260"/>
            <a:ext cx="5065713" cy="277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916" y="3815734"/>
            <a:ext cx="1774825" cy="203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33944" y="3541014"/>
            <a:ext cx="1974850" cy="260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614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7874" y="5178849"/>
            <a:ext cx="1725613"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1045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135726" y="515154"/>
            <a:ext cx="4387146" cy="5692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9935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 </a:t>
            </a:r>
          </a:p>
        </p:txBody>
      </p:sp>
      <p:sp>
        <p:nvSpPr>
          <p:cNvPr id="3" name="Content Placeholder 2"/>
          <p:cNvSpPr>
            <a:spLocks noGrp="1"/>
          </p:cNvSpPr>
          <p:nvPr>
            <p:ph idx="1"/>
          </p:nvPr>
        </p:nvSpPr>
        <p:spPr/>
        <p:txBody>
          <a:bodyPr/>
          <a:lstStyle/>
          <a:p>
            <a:pPr marL="0" indent="0" algn="ctr" rtl="1">
              <a:buNone/>
            </a:pPr>
            <a:endParaRPr lang="fa-IR" dirty="0">
              <a:cs typeface="B Nazanin" panose="00000400000000000000" pitchFamily="2" charset="-78"/>
            </a:endParaRPr>
          </a:p>
          <a:p>
            <a:pPr marL="0" indent="0" algn="ctr" rtl="1">
              <a:buNone/>
            </a:pPr>
            <a:endParaRPr lang="fa-IR" dirty="0">
              <a:cs typeface="B Nazanin" panose="00000400000000000000" pitchFamily="2" charset="-78"/>
            </a:endParaRPr>
          </a:p>
          <a:p>
            <a:pPr marL="0" indent="0" algn="just" rtl="1">
              <a:buNone/>
            </a:pPr>
            <a:r>
              <a:rPr lang="fa-IR" dirty="0">
                <a:cs typeface="B Nazanin" panose="00000400000000000000" pitchFamily="2" charset="-78"/>
              </a:rPr>
              <a:t>ایجاد سیستم گزارش عوارض و خطا صرفاً جهت بررسی ایمنی دارو ها و کاهش مرگ و میر ناشی از مشکلات دارویی می باشد و بررسی مسائل حقوقی و قضایی مربوطه در حیطه وظایف و مسئولیت های مرکز </a:t>
            </a:r>
            <a:r>
              <a:rPr lang="en-US" dirty="0">
                <a:cs typeface="B Nazanin" panose="00000400000000000000" pitchFamily="2" charset="-78"/>
              </a:rPr>
              <a:t>ADR</a:t>
            </a:r>
            <a:r>
              <a:rPr lang="fa-IR" dirty="0">
                <a:cs typeface="B Nazanin" panose="00000400000000000000" pitchFamily="2" charset="-78"/>
              </a:rPr>
              <a:t> نمی باشد.</a:t>
            </a:r>
          </a:p>
        </p:txBody>
      </p:sp>
    </p:spTree>
    <p:extLst>
      <p:ext uri="{BB962C8B-B14F-4D97-AF65-F5344CB8AC3E}">
        <p14:creationId xmlns:p14="http://schemas.microsoft.com/office/powerpoint/2010/main" val="1814307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1160" y="428341"/>
            <a:ext cx="9601196" cy="1303867"/>
          </a:xfrm>
        </p:spPr>
        <p:txBody>
          <a:bodyPr/>
          <a:lstStyle/>
          <a:p>
            <a:r>
              <a:rPr lang="fa-IR" dirty="0">
                <a:cs typeface="B Nazanin" panose="00000400000000000000" pitchFamily="2" charset="-78"/>
              </a:rPr>
              <a:t>خطاهای دارویی</a:t>
            </a:r>
          </a:p>
        </p:txBody>
      </p:sp>
      <p:sp>
        <p:nvSpPr>
          <p:cNvPr id="3" name="Content Placeholder 2"/>
          <p:cNvSpPr>
            <a:spLocks noGrp="1"/>
          </p:cNvSpPr>
          <p:nvPr>
            <p:ph idx="1"/>
          </p:nvPr>
        </p:nvSpPr>
        <p:spPr>
          <a:xfrm>
            <a:off x="1269643" y="1668289"/>
            <a:ext cx="9601196" cy="4268872"/>
          </a:xfrm>
        </p:spPr>
        <p:txBody>
          <a:bodyPr>
            <a:normAutofit/>
          </a:bodyPr>
          <a:lstStyle/>
          <a:p>
            <a:pPr marL="0" indent="0" algn="r" rtl="1">
              <a:buNone/>
            </a:pPr>
            <a:r>
              <a:rPr lang="fa-IR" dirty="0">
                <a:cs typeface="B Nazanin" panose="00000400000000000000" pitchFamily="2" charset="-78"/>
              </a:rPr>
              <a:t>خطاهای پزشکی مبحث گسترده و مفصلی است که در اینجا به مبحث خطاهای دارویی پرداخته می شود.</a:t>
            </a:r>
          </a:p>
          <a:p>
            <a:pPr marL="0" indent="0" algn="r" rtl="1">
              <a:buNone/>
            </a:pPr>
            <a:r>
              <a:rPr lang="fa-IR" sz="1800" dirty="0">
                <a:cs typeface="B Nazanin" panose="00000400000000000000" pitchFamily="2" charset="-78"/>
              </a:rPr>
              <a:t>شایع ترین خطاهایی که در نسخه نویسی رخ می دهد اعم از : </a:t>
            </a:r>
          </a:p>
          <a:p>
            <a:pPr algn="r" rtl="1">
              <a:buFont typeface="Arial" pitchFamily="34" charset="0"/>
              <a:buChar char="•"/>
            </a:pPr>
            <a:r>
              <a:rPr lang="fa-IR" sz="1800" dirty="0">
                <a:cs typeface="B Nazanin" panose="00000400000000000000" pitchFamily="2" charset="-78"/>
              </a:rPr>
              <a:t>تجویز غلط دارو</a:t>
            </a:r>
          </a:p>
          <a:p>
            <a:pPr algn="r" rtl="1">
              <a:buFont typeface="Arial" pitchFamily="34" charset="0"/>
              <a:buChar char="•"/>
            </a:pPr>
            <a:r>
              <a:rPr lang="fa-IR" sz="1800" dirty="0">
                <a:cs typeface="B Nazanin" panose="00000400000000000000" pitchFamily="2" charset="-78"/>
              </a:rPr>
              <a:t>تجویز دوز نامناسب</a:t>
            </a:r>
          </a:p>
          <a:p>
            <a:pPr algn="r" rtl="1">
              <a:buFont typeface="Arial" pitchFamily="34" charset="0"/>
              <a:buChar char="•"/>
            </a:pPr>
            <a:r>
              <a:rPr lang="fa-IR" sz="1800" dirty="0">
                <a:cs typeface="B Nazanin" panose="00000400000000000000" pitchFamily="2" charset="-78"/>
              </a:rPr>
              <a:t>زمان و دفعات نامناسب مصرف</a:t>
            </a:r>
          </a:p>
          <a:p>
            <a:pPr algn="r" rtl="1">
              <a:buFont typeface="Arial" pitchFamily="34" charset="0"/>
              <a:buChar char="•"/>
            </a:pPr>
            <a:r>
              <a:rPr lang="fa-IR" sz="1800" dirty="0">
                <a:cs typeface="B Nazanin" panose="00000400000000000000" pitchFamily="2" charset="-78"/>
              </a:rPr>
              <a:t>تجویز شکل دارویی نامناسب </a:t>
            </a:r>
          </a:p>
          <a:p>
            <a:pPr algn="r" rtl="1">
              <a:buFont typeface="Arial" pitchFamily="34" charset="0"/>
              <a:buChar char="•"/>
            </a:pPr>
            <a:r>
              <a:rPr lang="fa-IR" sz="1800" dirty="0">
                <a:cs typeface="B Nazanin" panose="00000400000000000000" pitchFamily="2" charset="-78"/>
              </a:rPr>
              <a:t> دستور غلط برای آماده سازی دارو</a:t>
            </a:r>
          </a:p>
          <a:p>
            <a:pPr algn="r" rtl="1">
              <a:buFont typeface="Arial" pitchFamily="34" charset="0"/>
              <a:buChar char="•"/>
            </a:pPr>
            <a:r>
              <a:rPr lang="fa-IR" sz="1800" dirty="0">
                <a:cs typeface="B Nazanin" panose="00000400000000000000" pitchFamily="2" charset="-78"/>
              </a:rPr>
              <a:t>خطا در پایش دارو درمانی</a:t>
            </a:r>
          </a:p>
          <a:p>
            <a:pPr algn="r" rtl="1">
              <a:buFont typeface="Arial" pitchFamily="34" charset="0"/>
              <a:buChar char="•"/>
            </a:pPr>
            <a:r>
              <a:rPr lang="fa-IR" sz="1800" dirty="0">
                <a:cs typeface="B Nazanin" panose="00000400000000000000" pitchFamily="2" charset="-78"/>
              </a:rPr>
              <a:t>تجویز چند دارو با هم که تداخلات مهمی دارند</a:t>
            </a:r>
          </a:p>
          <a:p>
            <a:pPr algn="r" rtl="1">
              <a:buFont typeface="Arial" pitchFamily="34" charset="0"/>
              <a:buChar char="•"/>
            </a:pPr>
            <a:r>
              <a:rPr lang="fa-IR" sz="1800" dirty="0">
                <a:cs typeface="B Nazanin" panose="00000400000000000000" pitchFamily="2" charset="-78"/>
              </a:rPr>
              <a:t>از قلم افتادن یک داروی مهم و حیاتی </a:t>
            </a:r>
          </a:p>
          <a:p>
            <a:pPr algn="r" rtl="1">
              <a:buFont typeface="Arial" pitchFamily="34" charset="0"/>
              <a:buChar char="•"/>
            </a:pPr>
            <a:endParaRPr lang="fa-IR" dirty="0">
              <a:cs typeface="B Nazanin" panose="00000400000000000000" pitchFamily="2" charset="-78"/>
            </a:endParaRPr>
          </a:p>
          <a:p>
            <a:pPr algn="r" rtl="1">
              <a:buFont typeface="Arial" pitchFamily="34" charset="0"/>
              <a:buChar char="•"/>
            </a:pPr>
            <a:endParaRPr lang="fa-IR" dirty="0">
              <a:cs typeface="B Nazanin" panose="00000400000000000000" pitchFamily="2" charset="-78"/>
            </a:endParaRPr>
          </a:p>
        </p:txBody>
      </p:sp>
    </p:spTree>
    <p:extLst>
      <p:ext uri="{BB962C8B-B14F-4D97-AF65-F5344CB8AC3E}">
        <p14:creationId xmlns:p14="http://schemas.microsoft.com/office/powerpoint/2010/main" val="2882793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cs typeface="B Nazanin" panose="00000400000000000000" pitchFamily="2" charset="-78"/>
              </a:rPr>
              <a:t>نحوه ثبت گزارش آنلاین</a:t>
            </a:r>
          </a:p>
        </p:txBody>
      </p:sp>
      <p:sp>
        <p:nvSpPr>
          <p:cNvPr id="3" name="Content Placeholder 2"/>
          <p:cNvSpPr>
            <a:spLocks noGrp="1"/>
          </p:cNvSpPr>
          <p:nvPr>
            <p:ph idx="1"/>
          </p:nvPr>
        </p:nvSpPr>
        <p:spPr/>
        <p:txBody>
          <a:bodyPr/>
          <a:lstStyle/>
          <a:p>
            <a:pPr marL="0" indent="0" algn="r" rtl="1">
              <a:buNone/>
            </a:pPr>
            <a:endParaRPr lang="fa-IR" dirty="0">
              <a:cs typeface="B Nazanin" panose="00000400000000000000" pitchFamily="2" charset="-78"/>
            </a:endParaRPr>
          </a:p>
          <a:p>
            <a:pPr marL="0" indent="0" algn="r" rtl="1">
              <a:buNone/>
            </a:pPr>
            <a:endParaRPr lang="fa-IR" dirty="0">
              <a:cs typeface="B Nazanin" panose="00000400000000000000" pitchFamily="2" charset="-78"/>
            </a:endParaRPr>
          </a:p>
          <a:p>
            <a:pPr marL="0" indent="0" algn="r" rtl="1">
              <a:buNone/>
            </a:pPr>
            <a:r>
              <a:rPr lang="fa-IR" dirty="0">
                <a:cs typeface="B Nazanin" panose="00000400000000000000" pitchFamily="2" charset="-78"/>
              </a:rPr>
              <a:t>برای ثبت برخط فرم </a:t>
            </a:r>
            <a:r>
              <a:rPr lang="en-US" dirty="0">
                <a:cs typeface="B Nazanin" panose="00000400000000000000" pitchFamily="2" charset="-78"/>
              </a:rPr>
              <a:t>ADR</a:t>
            </a:r>
            <a:r>
              <a:rPr lang="fa-IR" dirty="0">
                <a:cs typeface="B Nazanin" panose="00000400000000000000" pitchFamily="2" charset="-78"/>
              </a:rPr>
              <a:t> می توان به آدرس سایت سازمان به نشانی :</a:t>
            </a:r>
            <a:r>
              <a:rPr lang="en-US" dirty="0">
                <a:cs typeface="B Nazanin" panose="00000400000000000000" pitchFamily="2" charset="-78"/>
              </a:rPr>
              <a:t> fda.gov.ir </a:t>
            </a:r>
            <a:r>
              <a:rPr lang="fa-IR" dirty="0">
                <a:cs typeface="B Nazanin" panose="00000400000000000000" pitchFamily="2" charset="-78"/>
              </a:rPr>
              <a:t> </a:t>
            </a:r>
          </a:p>
          <a:p>
            <a:pPr marL="0" indent="0" algn="r" rtl="1">
              <a:buNone/>
            </a:pPr>
            <a:r>
              <a:rPr lang="fa-IR" dirty="0">
                <a:cs typeface="B Nazanin" panose="00000400000000000000" pitchFamily="2" charset="-78"/>
              </a:rPr>
              <a:t>مراجعه نموده و یا از طریق  لینک مستقیم </a:t>
            </a:r>
            <a:r>
              <a:rPr lang="en-US" dirty="0">
                <a:cs typeface="B Nazanin" panose="00000400000000000000" pitchFamily="2" charset="-78"/>
              </a:rPr>
              <a:t>adr.ttac.ir </a:t>
            </a:r>
            <a:r>
              <a:rPr lang="fa-IR" dirty="0">
                <a:cs typeface="B Nazanin" panose="00000400000000000000" pitchFamily="2" charset="-78"/>
              </a:rPr>
              <a:t> اقدام به ثبت فرم </a:t>
            </a:r>
            <a:r>
              <a:rPr lang="en-US" dirty="0">
                <a:cs typeface="B Nazanin" panose="00000400000000000000" pitchFamily="2" charset="-78"/>
              </a:rPr>
              <a:t>ADR</a:t>
            </a:r>
            <a:r>
              <a:rPr lang="fa-IR" dirty="0">
                <a:cs typeface="B Nazanin" panose="00000400000000000000" pitchFamily="2" charset="-78"/>
              </a:rPr>
              <a:t> نمود.</a:t>
            </a:r>
          </a:p>
          <a:p>
            <a:pPr marL="0" indent="0" algn="r" rtl="1">
              <a:buNone/>
            </a:pPr>
            <a:endParaRPr lang="fa-IR" dirty="0">
              <a:cs typeface="B Nazanin" panose="00000400000000000000" pitchFamily="2" charset="-78"/>
            </a:endParaRPr>
          </a:p>
        </p:txBody>
      </p:sp>
    </p:spTree>
    <p:extLst>
      <p:ext uri="{BB962C8B-B14F-4D97-AF65-F5344CB8AC3E}">
        <p14:creationId xmlns:p14="http://schemas.microsoft.com/office/powerpoint/2010/main" val="87362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 </a:t>
            </a:r>
            <a:endParaRPr lang="en-US" dirty="0"/>
          </a:p>
        </p:txBody>
      </p:sp>
      <p:sp>
        <p:nvSpPr>
          <p:cNvPr id="3" name="Content Placeholder 2"/>
          <p:cNvSpPr>
            <a:spLocks noGrp="1"/>
          </p:cNvSpPr>
          <p:nvPr>
            <p:ph idx="1"/>
          </p:nvPr>
        </p:nvSpPr>
        <p:spPr/>
        <p:txBody>
          <a:bodyPr>
            <a:normAutofit/>
          </a:bodyPr>
          <a:lstStyle/>
          <a:p>
            <a:pPr marL="0" indent="0" algn="ctr" rtl="1">
              <a:buNone/>
            </a:pPr>
            <a:r>
              <a:rPr lang="fa-IR" sz="2600" dirty="0">
                <a:cs typeface="B Lotus" panose="00000400000000000000" pitchFamily="2" charset="-78"/>
              </a:rPr>
              <a:t>شماره تماس معاونت غذا و داروی ارومیه :      </a:t>
            </a:r>
          </a:p>
          <a:p>
            <a:pPr marL="0" indent="0" algn="ctr" rtl="1">
              <a:buNone/>
            </a:pPr>
            <a:r>
              <a:rPr lang="fa-IR" sz="2600" dirty="0">
                <a:cs typeface="B Lotus" panose="00000400000000000000" pitchFamily="2" charset="-78"/>
              </a:rPr>
              <a:t>32772023</a:t>
            </a:r>
          </a:p>
          <a:p>
            <a:pPr marL="0" indent="0" algn="ctr" rtl="1">
              <a:buNone/>
            </a:pPr>
            <a:r>
              <a:rPr lang="fa-IR" sz="2600" dirty="0">
                <a:cs typeface="B Lotus" panose="00000400000000000000" pitchFamily="2" charset="-78"/>
              </a:rPr>
              <a:t>شماره نمابر: 32787412</a:t>
            </a:r>
          </a:p>
          <a:p>
            <a:pPr marL="0" indent="0" algn="ctr" rtl="1">
              <a:buNone/>
            </a:pPr>
            <a:r>
              <a:rPr lang="fa-IR" sz="2600" dirty="0">
                <a:cs typeface="B Lotus" panose="00000400000000000000" pitchFamily="2" charset="-78"/>
              </a:rPr>
              <a:t>آدرس ایمیل: </a:t>
            </a:r>
            <a:r>
              <a:rPr lang="en-US" sz="2600">
                <a:cs typeface="B Lotus" panose="00000400000000000000" pitchFamily="2" charset="-78"/>
                <a:hlinkClick r:id="rId2"/>
              </a:rPr>
              <a:t>drug@umsu.ac.ir</a:t>
            </a:r>
            <a:r>
              <a:rPr lang="en-US" sz="2600">
                <a:cs typeface="B Lotus" panose="00000400000000000000" pitchFamily="2" charset="-78"/>
              </a:rPr>
              <a:t> </a:t>
            </a:r>
            <a:endParaRPr lang="fa-IR" sz="2600" dirty="0">
              <a:cs typeface="B Lotus" panose="00000400000000000000" pitchFamily="2" charset="-78"/>
            </a:endParaRPr>
          </a:p>
          <a:p>
            <a:pPr marL="0" indent="0" algn="ctr" rtl="1">
              <a:buNone/>
            </a:pPr>
            <a:endParaRPr lang="fa-IR" dirty="0">
              <a:cs typeface="B Lotus" panose="00000400000000000000" pitchFamily="2" charset="-78"/>
            </a:endParaRPr>
          </a:p>
          <a:p>
            <a:pPr marL="0" indent="0" algn="ctr" rtl="1">
              <a:buNone/>
            </a:pPr>
            <a:endParaRPr lang="fa-IR" dirty="0">
              <a:cs typeface="B Lotus" panose="00000400000000000000" pitchFamily="2" charset="-78"/>
            </a:endParaRPr>
          </a:p>
          <a:p>
            <a:pPr marL="0" indent="0" algn="ctr" rtl="1">
              <a:buNone/>
            </a:pPr>
            <a:endParaRPr lang="fa-IR" dirty="0">
              <a:cs typeface="B Lotus" panose="00000400000000000000" pitchFamily="2" charset="-78"/>
            </a:endParaRPr>
          </a:p>
          <a:p>
            <a:pPr marL="0" indent="0" algn="ctr" rtl="1">
              <a:buNone/>
            </a:pPr>
            <a:r>
              <a:rPr lang="fa-IR" dirty="0">
                <a:cs typeface="B Lotus" panose="00000400000000000000" pitchFamily="2" charset="-78"/>
              </a:rPr>
              <a:t>مسئول </a:t>
            </a:r>
            <a:r>
              <a:rPr lang="en-US" dirty="0">
                <a:cs typeface="B Lotus" panose="00000400000000000000" pitchFamily="2" charset="-78"/>
              </a:rPr>
              <a:t>ADR </a:t>
            </a:r>
            <a:r>
              <a:rPr lang="fa-IR" dirty="0">
                <a:cs typeface="B Lotus" panose="00000400000000000000" pitchFamily="2" charset="-78"/>
              </a:rPr>
              <a:t> : دکتر زاهدی </a:t>
            </a:r>
          </a:p>
          <a:p>
            <a:pPr marL="0" indent="0" algn="ctr" rtl="1">
              <a:buNone/>
            </a:pPr>
            <a:endParaRPr lang="fa-IR" dirty="0">
              <a:cs typeface="B Lotus" panose="00000400000000000000" pitchFamily="2" charset="-78"/>
            </a:endParaRPr>
          </a:p>
          <a:p>
            <a:pPr marL="0" indent="0" algn="ctr" rtl="1">
              <a:buNone/>
            </a:pPr>
            <a:endParaRPr lang="en-US" dirty="0">
              <a:cs typeface="B Lotus" panose="00000400000000000000" pitchFamily="2" charset="-78"/>
            </a:endParaRPr>
          </a:p>
        </p:txBody>
      </p:sp>
    </p:spTree>
    <p:extLst>
      <p:ext uri="{BB962C8B-B14F-4D97-AF65-F5344CB8AC3E}">
        <p14:creationId xmlns:p14="http://schemas.microsoft.com/office/powerpoint/2010/main" val="1192963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marL="0" indent="0">
              <a:buNone/>
            </a:pPr>
            <a:endParaRPr lang="fa-I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38" y="233363"/>
            <a:ext cx="11668125" cy="639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1184856" y="4018208"/>
            <a:ext cx="2485623" cy="1712891"/>
          </a:xfrm>
          <a:prstGeom prst="ellipse">
            <a:avLst/>
          </a:prstGeom>
          <a:noFill/>
          <a:ln cmpd="tri">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4155533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 </a:t>
            </a:r>
          </a:p>
        </p:txBody>
      </p:sp>
      <p:sp>
        <p:nvSpPr>
          <p:cNvPr id="3" name="Content Placeholder 2"/>
          <p:cNvSpPr>
            <a:spLocks noGrp="1"/>
          </p:cNvSpPr>
          <p:nvPr>
            <p:ph idx="1"/>
          </p:nvPr>
        </p:nvSpPr>
        <p:spPr/>
        <p:txBody>
          <a:bodyPr/>
          <a:lstStyle/>
          <a:p>
            <a:endParaRPr lang="fa-I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49" y="296214"/>
            <a:ext cx="11024315" cy="6143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31231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cs typeface="B Nazanin" panose="00000400000000000000" pitchFamily="2" charset="-78"/>
              </a:rPr>
              <a:t>آشنایی با سایت</a:t>
            </a:r>
          </a:p>
        </p:txBody>
      </p:sp>
      <p:sp>
        <p:nvSpPr>
          <p:cNvPr id="3" name="Content Placeholder 2"/>
          <p:cNvSpPr>
            <a:spLocks noGrp="1"/>
          </p:cNvSpPr>
          <p:nvPr>
            <p:ph idx="1"/>
          </p:nvPr>
        </p:nvSpPr>
        <p:spPr/>
        <p:txBody>
          <a:bodyPr/>
          <a:lstStyle/>
          <a:p>
            <a:pPr algn="r" rtl="1"/>
            <a:endParaRPr lang="fa-IR" dirty="0">
              <a:cs typeface="B Nazanin" panose="00000400000000000000" pitchFamily="2" charset="-78"/>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963" y="515155"/>
            <a:ext cx="11268075" cy="5808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Notched Right Arrow 4"/>
          <p:cNvSpPr/>
          <p:nvPr/>
        </p:nvSpPr>
        <p:spPr>
          <a:xfrm>
            <a:off x="1171977" y="1506828"/>
            <a:ext cx="1712891" cy="360609"/>
          </a:xfrm>
          <a:prstGeom prst="notched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3657817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489397"/>
            <a:ext cx="11401425" cy="5950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953037" y="5640946"/>
            <a:ext cx="7044743" cy="7984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dirty="0">
                <a:solidFill>
                  <a:schemeClr val="tx1"/>
                </a:solidFill>
                <a:cs typeface="B Nazanin" panose="00000400000000000000" pitchFamily="2" charset="-78"/>
              </a:rPr>
              <a:t>در این قسمت نوع عوارض و خطا را با توجه به دارو یا تجهیزات بودن انتخاب می کنیم</a:t>
            </a:r>
            <a:r>
              <a:rPr lang="fa-IR" dirty="0">
                <a:solidFill>
                  <a:schemeClr val="tx1"/>
                </a:solidFill>
              </a:rPr>
              <a:t> </a:t>
            </a:r>
          </a:p>
        </p:txBody>
      </p:sp>
    </p:spTree>
    <p:extLst>
      <p:ext uri="{BB962C8B-B14F-4D97-AF65-F5344CB8AC3E}">
        <p14:creationId xmlns:p14="http://schemas.microsoft.com/office/powerpoint/2010/main" val="25834720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31" y="215120"/>
            <a:ext cx="11971415" cy="6642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ight Arrow 6"/>
          <p:cNvSpPr/>
          <p:nvPr/>
        </p:nvSpPr>
        <p:spPr>
          <a:xfrm rot="9859648">
            <a:off x="1537306" y="1344692"/>
            <a:ext cx="2594143" cy="936922"/>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4" name="Rounded Rectangle 3"/>
          <p:cNvSpPr/>
          <p:nvPr/>
        </p:nvSpPr>
        <p:spPr>
          <a:xfrm>
            <a:off x="3039414" y="3103808"/>
            <a:ext cx="6272011" cy="3052293"/>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5713005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668" y="490538"/>
            <a:ext cx="12050332" cy="587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129566" y="206062"/>
            <a:ext cx="6168980" cy="646331"/>
          </a:xfrm>
          <a:prstGeom prst="rect">
            <a:avLst/>
          </a:prstGeom>
          <a:noFill/>
        </p:spPr>
        <p:txBody>
          <a:bodyPr wrap="square" rtlCol="1">
            <a:spAutoFit/>
          </a:bodyPr>
          <a:lstStyle/>
          <a:p>
            <a:pPr algn="ctr"/>
            <a:r>
              <a:rPr lang="fa-IR" sz="3600" b="1" dirty="0">
                <a:cs typeface="B Nazanin" panose="00000400000000000000" pitchFamily="2" charset="-78"/>
              </a:rPr>
              <a:t>اطلاعات گزارشگر </a:t>
            </a:r>
          </a:p>
        </p:txBody>
      </p:sp>
    </p:spTree>
    <p:extLst>
      <p:ext uri="{BB962C8B-B14F-4D97-AF65-F5344CB8AC3E}">
        <p14:creationId xmlns:p14="http://schemas.microsoft.com/office/powerpoint/2010/main" val="16375188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sp>
        <p:nvSpPr>
          <p:cNvPr id="4" name="Rounded Rectangle 3"/>
          <p:cNvSpPr/>
          <p:nvPr/>
        </p:nvSpPr>
        <p:spPr>
          <a:xfrm>
            <a:off x="2047741" y="6317088"/>
            <a:ext cx="8603087" cy="540912"/>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dirty="0">
                <a:solidFill>
                  <a:schemeClr val="tx1"/>
                </a:solidFill>
                <a:cs typeface="B Nazanin" panose="00000400000000000000" pitchFamily="2" charset="-78"/>
              </a:rPr>
              <a:t>در صورت انتخاب جنسیت مؤنث می بایست باردار یا غیرباردار بودن مشخص شود</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0456"/>
            <a:ext cx="12129449" cy="6046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25003" y="1403797"/>
            <a:ext cx="3554569" cy="584775"/>
          </a:xfrm>
          <a:prstGeom prst="rect">
            <a:avLst/>
          </a:prstGeom>
          <a:solidFill>
            <a:schemeClr val="accent5">
              <a:lumMod val="60000"/>
              <a:lumOff val="40000"/>
            </a:schemeClr>
          </a:solidFill>
          <a:effectLst>
            <a:outerShdw blurRad="50800" dist="50800" dir="5400000" algn="ctr" rotWithShape="0">
              <a:schemeClr val="accent5">
                <a:lumMod val="60000"/>
                <a:lumOff val="40000"/>
              </a:schemeClr>
            </a:outerShdw>
          </a:effectLst>
        </p:spPr>
        <p:txBody>
          <a:bodyPr wrap="square" rtlCol="1">
            <a:spAutoFit/>
          </a:bodyPr>
          <a:lstStyle/>
          <a:p>
            <a:pPr algn="ctr"/>
            <a:r>
              <a:rPr lang="fa-IR" sz="3200" dirty="0">
                <a:cs typeface="B Nazanin" panose="00000400000000000000" pitchFamily="2" charset="-78"/>
              </a:rPr>
              <a:t>مشخصات بیمار </a:t>
            </a:r>
          </a:p>
        </p:txBody>
      </p:sp>
    </p:spTree>
    <p:extLst>
      <p:ext uri="{BB962C8B-B14F-4D97-AF65-F5344CB8AC3E}">
        <p14:creationId xmlns:p14="http://schemas.microsoft.com/office/powerpoint/2010/main" val="6471243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784169" cy="6387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rot="19482014">
            <a:off x="244696" y="2009104"/>
            <a:ext cx="2434107" cy="1043189"/>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Flowchart: Alternate Process 4"/>
          <p:cNvSpPr/>
          <p:nvPr/>
        </p:nvSpPr>
        <p:spPr>
          <a:xfrm>
            <a:off x="3104172" y="3183154"/>
            <a:ext cx="5061034" cy="616113"/>
          </a:xfrm>
          <a:prstGeom prst="flowChartAlternateProcess">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dirty="0">
                <a:solidFill>
                  <a:schemeClr val="tx1"/>
                </a:solidFill>
                <a:cs typeface="B Nazanin" panose="00000400000000000000" pitchFamily="2" charset="-78"/>
              </a:rPr>
              <a:t>در صورت وجود عارضه دارویی در گذشته، نوع عارضه و نام دارو در این قسمت تکمیل می گردد.</a:t>
            </a:r>
          </a:p>
        </p:txBody>
      </p:sp>
    </p:spTree>
    <p:extLst>
      <p:ext uri="{BB962C8B-B14F-4D97-AF65-F5344CB8AC3E}">
        <p14:creationId xmlns:p14="http://schemas.microsoft.com/office/powerpoint/2010/main" val="3336074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  </a:t>
            </a:r>
          </a:p>
        </p:txBody>
      </p:sp>
      <p:sp>
        <p:nvSpPr>
          <p:cNvPr id="3" name="Content Placeholder 2"/>
          <p:cNvSpPr>
            <a:spLocks noGrp="1"/>
          </p:cNvSpPr>
          <p:nvPr>
            <p:ph idx="1"/>
          </p:nvPr>
        </p:nvSpPr>
        <p:spPr/>
        <p:txBody>
          <a:bodyPr/>
          <a:lstStyle/>
          <a:p>
            <a:pPr marL="0" indent="0" algn="r" rtl="1">
              <a:buNone/>
            </a:pPr>
            <a:r>
              <a:rPr lang="fa-IR" dirty="0">
                <a:cs typeface="B Nazanin" panose="00000400000000000000" pitchFamily="2" charset="-78"/>
              </a:rPr>
              <a:t>به ازای هر 100 نسخه ای که نوشته می شود 4 خطا وجود دارد </a:t>
            </a:r>
          </a:p>
          <a:p>
            <a:pPr marL="0" indent="0" algn="r" rtl="1">
              <a:buNone/>
            </a:pPr>
            <a:r>
              <a:rPr lang="fa-IR" dirty="0">
                <a:cs typeface="B Nazanin" panose="00000400000000000000" pitchFamily="2" charset="-78"/>
              </a:rPr>
              <a:t>از شایع ترین علل زمینه ساز بروز خطا در دارودرمانی ناخوانا بودن نسخ است زیرا همیشه امکان تماس با پزشک و رفع شبهات موجود در نسخه وجود ندارد.</a:t>
            </a:r>
          </a:p>
          <a:p>
            <a:pPr marL="0" indent="0" algn="r" rtl="1">
              <a:buNone/>
            </a:pPr>
            <a:r>
              <a:rPr lang="fa-IR" dirty="0">
                <a:cs typeface="B Nazanin" panose="00000400000000000000" pitchFamily="2" charset="-78"/>
              </a:rPr>
              <a:t>استفاده از اختصارات در نوشتن نام دارو، دوز مصرف، دفعات و راه مصرف نیز از دیگر عوامل تشدید کننده بروز خطاهای دارویی است</a:t>
            </a:r>
          </a:p>
          <a:p>
            <a:pPr marL="0" indent="0" algn="r" rtl="1">
              <a:buNone/>
            </a:pPr>
            <a:r>
              <a:rPr lang="fa-IR" dirty="0">
                <a:cs typeface="B Nazanin" panose="00000400000000000000" pitchFamily="2" charset="-78"/>
              </a:rPr>
              <a:t>شباهت اسامی برخی داروها و نیز شباهت ظاهری پوکه و بلیستر داروها نیز می تواند پتانسیل وجود خطاهای دارو پزشکی را افزایش دهد.</a:t>
            </a:r>
          </a:p>
        </p:txBody>
      </p:sp>
    </p:spTree>
    <p:extLst>
      <p:ext uri="{BB962C8B-B14F-4D97-AF65-F5344CB8AC3E}">
        <p14:creationId xmlns:p14="http://schemas.microsoft.com/office/powerpoint/2010/main" val="21324973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062"/>
            <a:ext cx="11951594" cy="6387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rot="808097">
            <a:off x="8384146" y="1390918"/>
            <a:ext cx="1751527" cy="772733"/>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5139097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marL="0" indent="0">
              <a:buNone/>
            </a:pPr>
            <a:endParaRPr lang="fa-I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163" y="92700"/>
            <a:ext cx="11925837" cy="6655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4015" y="5880005"/>
            <a:ext cx="8982075" cy="707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34620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marL="0" indent="0">
              <a:buNone/>
            </a:pPr>
            <a:r>
              <a:rPr lang="fa-IR" dirty="0"/>
              <a:t> </a:t>
            </a: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519" y="386366"/>
            <a:ext cx="11149007" cy="6246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16962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endParaRPr lang="fa-IR" dirty="0"/>
          </a:p>
        </p:txBody>
      </p:sp>
      <p:sp>
        <p:nvSpPr>
          <p:cNvPr id="3" name="Content Placeholder 2"/>
          <p:cNvSpPr>
            <a:spLocks noGrp="1"/>
          </p:cNvSpPr>
          <p:nvPr>
            <p:ph idx="1"/>
          </p:nvPr>
        </p:nvSpPr>
        <p:spPr/>
        <p:txBody>
          <a:bodyPr/>
          <a:lstStyle/>
          <a:p>
            <a:pPr marL="0" indent="0">
              <a:buNone/>
            </a:pPr>
            <a:r>
              <a:rPr lang="en-US" dirty="0"/>
              <a:t> </a:t>
            </a:r>
            <a:endParaRPr lang="fa-IR"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127" y="828675"/>
            <a:ext cx="10586434"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3341" y="2700338"/>
            <a:ext cx="10161431"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279" y="4834676"/>
            <a:ext cx="10496281"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03715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marL="0" indent="0">
              <a:buNone/>
            </a:pPr>
            <a:endParaRPr lang="fa-IR"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1973"/>
            <a:ext cx="11964473" cy="6233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59083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marL="0" indent="0">
              <a:buNone/>
            </a:pPr>
            <a:endParaRPr lang="fa-IR"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882" y="438150"/>
            <a:ext cx="11590986" cy="598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9539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endParaRPr lang="fa-IR" dirty="0"/>
          </a:p>
        </p:txBody>
      </p:sp>
      <p:sp>
        <p:nvSpPr>
          <p:cNvPr id="3" name="Content Placeholder 2"/>
          <p:cNvSpPr>
            <a:spLocks noGrp="1"/>
          </p:cNvSpPr>
          <p:nvPr>
            <p:ph idx="1"/>
          </p:nvPr>
        </p:nvSpPr>
        <p:spPr/>
        <p:txBody>
          <a:bodyPr/>
          <a:lstStyle/>
          <a:p>
            <a:pPr marL="0" indent="0" algn="ctr">
              <a:buNone/>
            </a:pPr>
            <a:r>
              <a:rPr lang="fa-IR" dirty="0">
                <a:cs typeface="B Titr" panose="00000700000000000000" pitchFamily="2" charset="-78"/>
              </a:rPr>
              <a:t>پس از اطمینان از اطلاعات </a:t>
            </a:r>
            <a:r>
              <a:rPr lang="fa-IR">
                <a:cs typeface="B Titr" panose="00000700000000000000" pitchFamily="2" charset="-78"/>
              </a:rPr>
              <a:t>وارده دکمه ثبت </a:t>
            </a:r>
            <a:r>
              <a:rPr lang="fa-IR" dirty="0">
                <a:cs typeface="B Titr" panose="00000700000000000000" pitchFamily="2" charset="-78"/>
              </a:rPr>
              <a:t>و ارسال کلیک شود</a:t>
            </a:r>
          </a:p>
          <a:p>
            <a:pPr marL="0" indent="0" algn="ctr">
              <a:buNone/>
            </a:pPr>
            <a:r>
              <a:rPr lang="fa-IR" dirty="0">
                <a:cs typeface="B Titr" panose="00000700000000000000" pitchFamily="2" charset="-78"/>
              </a:rPr>
              <a:t>پس از ارسال پیامکی مبنی بر دریافت گزارش به شماره گزارشگر ارسال می گردد.</a:t>
            </a:r>
          </a:p>
          <a:p>
            <a:pPr marL="0" indent="0" algn="ctr">
              <a:buNone/>
            </a:pPr>
            <a:r>
              <a:rPr lang="en-US" dirty="0">
                <a:cs typeface="B Titr" panose="00000700000000000000" pitchFamily="2" charset="-78"/>
              </a:rPr>
              <a:t> </a:t>
            </a:r>
            <a:r>
              <a:rPr lang="fa-IR" dirty="0">
                <a:cs typeface="B Titr" panose="00000700000000000000" pitchFamily="2" charset="-78"/>
              </a:rPr>
              <a:t> قابل دانلود می باشد.</a:t>
            </a:r>
            <a:r>
              <a:rPr lang="en-US" dirty="0">
                <a:cs typeface="B Titr" panose="00000700000000000000" pitchFamily="2" charset="-78"/>
              </a:rPr>
              <a:t>PDF</a:t>
            </a:r>
            <a:r>
              <a:rPr lang="fa-IR" dirty="0">
                <a:cs typeface="B Titr" panose="00000700000000000000" pitchFamily="2" charset="-78"/>
              </a:rPr>
              <a:t> پس از ثبت، فایل اطلاعات به صورت </a:t>
            </a:r>
          </a:p>
        </p:txBody>
      </p:sp>
    </p:spTree>
    <p:extLst>
      <p:ext uri="{BB962C8B-B14F-4D97-AF65-F5344CB8AC3E}">
        <p14:creationId xmlns:p14="http://schemas.microsoft.com/office/powerpoint/2010/main" val="1812222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 </a:t>
            </a:r>
          </a:p>
        </p:txBody>
      </p:sp>
      <p:sp>
        <p:nvSpPr>
          <p:cNvPr id="3" name="Content Placeholder 2"/>
          <p:cNvSpPr>
            <a:spLocks noGrp="1"/>
          </p:cNvSpPr>
          <p:nvPr>
            <p:ph idx="1"/>
          </p:nvPr>
        </p:nvSpPr>
        <p:spPr/>
        <p:txBody>
          <a:bodyPr/>
          <a:lstStyle/>
          <a:p>
            <a:pPr marL="0" indent="0" algn="r" rtl="1">
              <a:buNone/>
            </a:pPr>
            <a:r>
              <a:rPr lang="fa-IR" dirty="0">
                <a:cs typeface="B Nazanin" panose="00000400000000000000" pitchFamily="2" charset="-78"/>
              </a:rPr>
              <a:t>در خصوص داروهایی نظیر پردنیزولون، وارفارین، دیگوکسین، </a:t>
            </a:r>
            <a:r>
              <a:rPr lang="en-US" dirty="0">
                <a:cs typeface="B Nazanin" panose="00000400000000000000" pitchFamily="2" charset="-78"/>
              </a:rPr>
              <a:t>TCA</a:t>
            </a:r>
            <a:r>
              <a:rPr lang="fa-IR" dirty="0">
                <a:cs typeface="B Nazanin" panose="00000400000000000000" pitchFamily="2" charset="-78"/>
              </a:rPr>
              <a:t> ها که بالقوه خطرات بالایی دارند با احتیاط بیشتری برخورد شود.</a:t>
            </a:r>
          </a:p>
          <a:p>
            <a:pPr marL="0" indent="0" algn="r" rtl="1">
              <a:buNone/>
            </a:pPr>
            <a:endParaRPr lang="fa-IR" dirty="0">
              <a:cs typeface="B Nazanin" panose="00000400000000000000" pitchFamily="2" charset="-78"/>
            </a:endParaRPr>
          </a:p>
          <a:p>
            <a:pPr marL="0" indent="0" algn="r" rtl="1">
              <a:buNone/>
            </a:pPr>
            <a:r>
              <a:rPr lang="fa-IR" dirty="0">
                <a:cs typeface="B Nazanin" panose="00000400000000000000" pitchFamily="2" charset="-78"/>
              </a:rPr>
              <a:t>استفاده از پروتکل ها و چک لیست، احتمال خطا را شدیداً کاهش می دهد و همکاران شما نیز در صورت لزوم در جریان دقیق اقدامات انجام شده قرار می گیرند.</a:t>
            </a:r>
          </a:p>
          <a:p>
            <a:pPr marL="0" indent="0" algn="r" rtl="1">
              <a:buNone/>
            </a:pPr>
            <a:r>
              <a:rPr lang="fa-IR" dirty="0">
                <a:cs typeface="B Nazanin" panose="00000400000000000000" pitchFamily="2" charset="-78"/>
              </a:rPr>
              <a:t>خستگی و بی دقتی کادر نیز از عوامل تشدید کننده خطاست.</a:t>
            </a:r>
          </a:p>
        </p:txBody>
      </p:sp>
    </p:spTree>
    <p:extLst>
      <p:ext uri="{BB962C8B-B14F-4D97-AF65-F5344CB8AC3E}">
        <p14:creationId xmlns:p14="http://schemas.microsoft.com/office/powerpoint/2010/main" val="3715507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dirty="0">
                <a:cs typeface="B Badr" panose="00000400000000000000" pitchFamily="2" charset="-78"/>
              </a:rPr>
              <a:t>چه مراکزی مسئول گزارش عوارض ناخواسته هستند؟</a:t>
            </a:r>
            <a:endParaRPr lang="en-US" dirty="0">
              <a:cs typeface="B Badr" panose="00000400000000000000" pitchFamily="2" charset="-78"/>
            </a:endParaRPr>
          </a:p>
        </p:txBody>
      </p:sp>
      <p:sp>
        <p:nvSpPr>
          <p:cNvPr id="3" name="Content Placeholder 2"/>
          <p:cNvSpPr>
            <a:spLocks noGrp="1"/>
          </p:cNvSpPr>
          <p:nvPr>
            <p:ph idx="1"/>
          </p:nvPr>
        </p:nvSpPr>
        <p:spPr/>
        <p:txBody>
          <a:bodyPr/>
          <a:lstStyle/>
          <a:p>
            <a:pPr marL="0" indent="0" algn="r">
              <a:buNone/>
            </a:pPr>
            <a:r>
              <a:rPr lang="en-US" dirty="0"/>
              <a:t> </a:t>
            </a:r>
            <a:endParaRPr lang="fa-IR" dirty="0"/>
          </a:p>
          <a:p>
            <a:pPr marL="0" indent="0" algn="r">
              <a:buNone/>
            </a:pPr>
            <a:endParaRPr lang="fa-IR" dirty="0">
              <a:cs typeface="B Badr" panose="00000400000000000000" pitchFamily="2" charset="-78"/>
            </a:endParaRPr>
          </a:p>
          <a:p>
            <a:pPr marL="0" indent="0" algn="r">
              <a:buNone/>
            </a:pPr>
            <a:r>
              <a:rPr lang="fa-IR" sz="3200" b="1" u="sng" dirty="0">
                <a:solidFill>
                  <a:srgbClr val="FF0000"/>
                </a:solidFill>
                <a:cs typeface="B Badr" panose="00000400000000000000" pitchFamily="2" charset="-78"/>
              </a:rPr>
              <a:t>کلیه بیمارستانها</a:t>
            </a:r>
            <a:r>
              <a:rPr lang="fa-IR" dirty="0">
                <a:cs typeface="B Badr" panose="00000400000000000000" pitchFamily="2" charset="-78"/>
              </a:rPr>
              <a:t>، مراکز دولتی و خصوصی، درمانگاه ها ، شبکه های بهداشت، داروخانه های دولتی و خصوصی، مطب ها و کلینیک های ویژه و ... مسئول گزارش عوارض ناخواسته دارویی هستند </a:t>
            </a:r>
            <a:endParaRPr lang="en-US" dirty="0"/>
          </a:p>
        </p:txBody>
      </p:sp>
    </p:spTree>
    <p:extLst>
      <p:ext uri="{BB962C8B-B14F-4D97-AF65-F5344CB8AC3E}">
        <p14:creationId xmlns:p14="http://schemas.microsoft.com/office/powerpoint/2010/main" val="3971781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 </a:t>
            </a:r>
          </a:p>
        </p:txBody>
      </p:sp>
      <p:sp>
        <p:nvSpPr>
          <p:cNvPr id="3" name="Content Placeholder 2"/>
          <p:cNvSpPr>
            <a:spLocks noGrp="1"/>
          </p:cNvSpPr>
          <p:nvPr>
            <p:ph idx="1"/>
          </p:nvPr>
        </p:nvSpPr>
        <p:spPr>
          <a:xfrm>
            <a:off x="1282522" y="2840267"/>
            <a:ext cx="9601196" cy="3318936"/>
          </a:xfrm>
        </p:spPr>
        <p:txBody>
          <a:bodyPr/>
          <a:lstStyle/>
          <a:p>
            <a:pPr marL="0" indent="0" algn="r">
              <a:buNone/>
            </a:pPr>
            <a:r>
              <a:rPr lang="en-US" dirty="0">
                <a:cs typeface="B Titr" panose="00000700000000000000" pitchFamily="2" charset="-78"/>
              </a:rPr>
              <a:t> </a:t>
            </a:r>
            <a:r>
              <a:rPr lang="fa-IR" dirty="0">
                <a:cs typeface="B Titr" panose="00000700000000000000" pitchFamily="2" charset="-78"/>
              </a:rPr>
              <a:t>گزارش نمایید.</a:t>
            </a:r>
            <a:r>
              <a:rPr lang="en-US" dirty="0">
                <a:cs typeface="B Titr" panose="00000700000000000000" pitchFamily="2" charset="-78"/>
              </a:rPr>
              <a:t>ADR</a:t>
            </a:r>
            <a:r>
              <a:rPr lang="fa-IR" dirty="0">
                <a:cs typeface="B Titr" panose="00000700000000000000" pitchFamily="2" charset="-78"/>
              </a:rPr>
              <a:t> چنانچه با خطای دارویی مواجه شدید می توانید در قالب فرم</a:t>
            </a:r>
          </a:p>
        </p:txBody>
      </p:sp>
    </p:spTree>
    <p:extLst>
      <p:ext uri="{BB962C8B-B14F-4D97-AF65-F5344CB8AC3E}">
        <p14:creationId xmlns:p14="http://schemas.microsoft.com/office/powerpoint/2010/main" val="1839058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en-US" dirty="0">
                <a:cs typeface="B Badr" panose="00000400000000000000" pitchFamily="2" charset="-78"/>
              </a:rPr>
              <a:t> </a:t>
            </a:r>
            <a:r>
              <a:rPr lang="fa-IR" dirty="0">
                <a:cs typeface="B Badr" panose="00000400000000000000" pitchFamily="2" charset="-78"/>
              </a:rPr>
              <a:t>چه مواردی را می توان گزارش نمود؟</a:t>
            </a:r>
            <a:endParaRPr lang="en-US" dirty="0">
              <a:cs typeface="B Badr" panose="00000400000000000000" pitchFamily="2" charset="-78"/>
            </a:endParaRPr>
          </a:p>
        </p:txBody>
      </p:sp>
      <p:sp>
        <p:nvSpPr>
          <p:cNvPr id="3" name="Content Placeholder 2"/>
          <p:cNvSpPr>
            <a:spLocks noGrp="1"/>
          </p:cNvSpPr>
          <p:nvPr>
            <p:ph idx="1"/>
          </p:nvPr>
        </p:nvSpPr>
        <p:spPr/>
        <p:txBody>
          <a:bodyPr/>
          <a:lstStyle/>
          <a:p>
            <a:pPr marL="0" indent="0" algn="r" rtl="1">
              <a:buNone/>
            </a:pPr>
            <a:r>
              <a:rPr lang="en-US" dirty="0">
                <a:cs typeface="B Badr" panose="00000400000000000000" pitchFamily="2" charset="-78"/>
              </a:rPr>
              <a:t> </a:t>
            </a:r>
            <a:r>
              <a:rPr lang="fa-IR" dirty="0">
                <a:cs typeface="B Badr" panose="00000400000000000000" pitchFamily="2" charset="-78"/>
              </a:rPr>
              <a:t>کلیه عوارض ناخواسته مشکوک به مصرف فرآورده های درمانی از جمله داروها اعم از خوددرمانی یا داروهای با نسخه پزشک، فرآورده های گیاهی، فرآورده های خونی، واکسن ها، مواد حاجب، مواد مورد استفاده در دندانپزشکی یا جراحی و ... قابل گزارش به مرکز </a:t>
            </a:r>
            <a:r>
              <a:rPr lang="en-US" dirty="0">
                <a:cs typeface="B Badr" panose="00000400000000000000" pitchFamily="2" charset="-78"/>
              </a:rPr>
              <a:t>ADR </a:t>
            </a:r>
            <a:r>
              <a:rPr lang="fa-IR" dirty="0">
                <a:cs typeface="B Badr" panose="00000400000000000000" pitchFamily="2" charset="-78"/>
              </a:rPr>
              <a:t> می باشد</a:t>
            </a:r>
          </a:p>
          <a:p>
            <a:pPr marL="0" indent="0" algn="r" rtl="1">
              <a:buNone/>
            </a:pPr>
            <a:r>
              <a:rPr lang="fa-IR" dirty="0">
                <a:cs typeface="B Badr" panose="00000400000000000000" pitchFamily="2" charset="-78"/>
              </a:rPr>
              <a:t>جهت گزارش یک عارضه اطمینان از وجود ارتباط قطعی میان مصرف فرآورده و بروز عارضه ضروری نیست بلکه تردید به ایجاد عارضه نیز قابل گزارش است.</a:t>
            </a:r>
          </a:p>
          <a:p>
            <a:pPr marL="0" indent="0" algn="r" rtl="1">
              <a:buNone/>
            </a:pPr>
            <a:r>
              <a:rPr lang="fa-IR" dirty="0">
                <a:cs typeface="B Badr" panose="00000400000000000000" pitchFamily="2" charset="-78"/>
              </a:rPr>
              <a:t>کلیه عوارض مشاهده شده اعم از خفیف یا شدید، گذرا یا پایدار توسط مرکز پذیرفته می شود.</a:t>
            </a:r>
            <a:endParaRPr lang="en-US" dirty="0">
              <a:cs typeface="B Badr" panose="00000400000000000000" pitchFamily="2" charset="-78"/>
            </a:endParaRPr>
          </a:p>
        </p:txBody>
      </p:sp>
    </p:spTree>
    <p:extLst>
      <p:ext uri="{BB962C8B-B14F-4D97-AF65-F5344CB8AC3E}">
        <p14:creationId xmlns:p14="http://schemas.microsoft.com/office/powerpoint/2010/main" val="1486008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dirty="0">
                <a:cs typeface="B Lotus" panose="00000400000000000000" pitchFamily="2" charset="-78"/>
              </a:rPr>
              <a:t>چگونه می توان </a:t>
            </a:r>
            <a:r>
              <a:rPr lang="en-US" dirty="0">
                <a:cs typeface="B Lotus" panose="00000400000000000000" pitchFamily="2" charset="-78"/>
              </a:rPr>
              <a:t>ADR</a:t>
            </a:r>
            <a:r>
              <a:rPr lang="fa-IR" dirty="0">
                <a:cs typeface="B Lotus" panose="00000400000000000000" pitchFamily="2" charset="-78"/>
              </a:rPr>
              <a:t> را گزارش کرد؟</a:t>
            </a:r>
            <a:endParaRPr lang="en-US" dirty="0">
              <a:cs typeface="B Lotus" panose="00000400000000000000" pitchFamily="2" charset="-78"/>
            </a:endParaRPr>
          </a:p>
        </p:txBody>
      </p:sp>
      <p:sp>
        <p:nvSpPr>
          <p:cNvPr id="3" name="Content Placeholder 2"/>
          <p:cNvSpPr>
            <a:spLocks noGrp="1"/>
          </p:cNvSpPr>
          <p:nvPr>
            <p:ph idx="1"/>
          </p:nvPr>
        </p:nvSpPr>
        <p:spPr/>
        <p:txBody>
          <a:bodyPr>
            <a:normAutofit/>
          </a:bodyPr>
          <a:lstStyle/>
          <a:p>
            <a:pPr marL="0" indent="0" algn="r">
              <a:buNone/>
            </a:pPr>
            <a:endParaRPr lang="fa-IR" sz="2800" dirty="0">
              <a:cs typeface="B Lotus" panose="00000400000000000000" pitchFamily="2" charset="-78"/>
            </a:endParaRPr>
          </a:p>
          <a:p>
            <a:pPr marL="0" indent="0" algn="r">
              <a:buNone/>
            </a:pPr>
            <a:endParaRPr lang="fa-IR" sz="2800" dirty="0">
              <a:cs typeface="B Lotus" panose="00000400000000000000" pitchFamily="2" charset="-78"/>
            </a:endParaRPr>
          </a:p>
          <a:p>
            <a:pPr marL="0" indent="0" algn="r">
              <a:buNone/>
            </a:pPr>
            <a:r>
              <a:rPr lang="fa-IR" sz="2800" dirty="0">
                <a:cs typeface="B Lotus" panose="00000400000000000000" pitchFamily="2" charset="-78"/>
              </a:rPr>
              <a:t>در حال حاضر تکمیل فرم های زرد رنگ موجود و ارسال آن به معاونت غذا و دارو </a:t>
            </a:r>
          </a:p>
          <a:p>
            <a:pPr marL="0" indent="0" algn="r" rtl="1">
              <a:buNone/>
            </a:pPr>
            <a:r>
              <a:rPr lang="fa-IR" sz="2800" dirty="0">
                <a:cs typeface="B Lotus" panose="00000400000000000000" pitchFamily="2" charset="-78"/>
              </a:rPr>
              <a:t>و یا تکمیل این فرم در سایت سازمان غذا و دارو و یا از طریق اپلیکیشن آن که در این صورت باید به معاونت غذا و دارو واحد </a:t>
            </a:r>
            <a:r>
              <a:rPr lang="en-US" sz="2800" dirty="0">
                <a:cs typeface="B Lotus" panose="00000400000000000000" pitchFamily="2" charset="-78"/>
              </a:rPr>
              <a:t>ADR </a:t>
            </a:r>
            <a:r>
              <a:rPr lang="fa-IR" sz="2800" dirty="0">
                <a:cs typeface="B Lotus" panose="00000400000000000000" pitchFamily="2" charset="-78"/>
              </a:rPr>
              <a:t> گزارش داده شود.</a:t>
            </a:r>
          </a:p>
          <a:p>
            <a:pPr marL="0" indent="0" algn="r" rtl="1">
              <a:buNone/>
            </a:pPr>
            <a:r>
              <a:rPr lang="fa-IR" sz="2800" dirty="0">
                <a:cs typeface="B Lotus" panose="00000400000000000000" pitchFamily="2" charset="-78"/>
              </a:rPr>
              <a:t>سایت سازمان غذا و دارو: </a:t>
            </a:r>
            <a:r>
              <a:rPr lang="en-US" sz="2800" dirty="0">
                <a:cs typeface="B Lotus" panose="00000400000000000000" pitchFamily="2" charset="-78"/>
              </a:rPr>
              <a:t>fda.gov.ir </a:t>
            </a:r>
          </a:p>
        </p:txBody>
      </p:sp>
    </p:spTree>
    <p:extLst>
      <p:ext uri="{BB962C8B-B14F-4D97-AF65-F5344CB8AC3E}">
        <p14:creationId xmlns:p14="http://schemas.microsoft.com/office/powerpoint/2010/main" val="765450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cs typeface="B Badr" panose="00000400000000000000" pitchFamily="2" charset="-78"/>
              </a:rPr>
              <a:t> </a:t>
            </a:r>
            <a:r>
              <a:rPr lang="fa-IR" sz="4800" dirty="0">
                <a:cs typeface="B Badr" panose="00000400000000000000" pitchFamily="2" charset="-78"/>
              </a:rPr>
              <a:t>چه زمانی باید گزارش نمود؟</a:t>
            </a:r>
            <a:endParaRPr lang="en-US" sz="4800" dirty="0">
              <a:cs typeface="B Badr" panose="00000400000000000000" pitchFamily="2" charset="-78"/>
            </a:endParaRPr>
          </a:p>
        </p:txBody>
      </p:sp>
      <p:sp>
        <p:nvSpPr>
          <p:cNvPr id="3" name="Content Placeholder 2"/>
          <p:cNvSpPr>
            <a:spLocks noGrp="1"/>
          </p:cNvSpPr>
          <p:nvPr>
            <p:ph idx="1"/>
          </p:nvPr>
        </p:nvSpPr>
        <p:spPr/>
        <p:txBody>
          <a:bodyPr>
            <a:normAutofit/>
          </a:bodyPr>
          <a:lstStyle/>
          <a:p>
            <a:pPr marL="0" indent="0" algn="ctr" rtl="1">
              <a:buNone/>
            </a:pPr>
            <a:endParaRPr lang="fa-IR" dirty="0">
              <a:cs typeface="B Badr" panose="00000400000000000000" pitchFamily="2" charset="-78"/>
            </a:endParaRPr>
          </a:p>
          <a:p>
            <a:pPr marL="0" indent="0" algn="ctr" rtl="1">
              <a:buNone/>
            </a:pPr>
            <a:endParaRPr lang="fa-IR" dirty="0">
              <a:cs typeface="B Badr" panose="00000400000000000000" pitchFamily="2" charset="-78"/>
            </a:endParaRPr>
          </a:p>
          <a:p>
            <a:pPr marL="0" indent="0" algn="ctr" rtl="1">
              <a:buNone/>
            </a:pPr>
            <a:r>
              <a:rPr lang="fa-IR" dirty="0">
                <a:cs typeface="B Badr" panose="00000400000000000000" pitchFamily="2" charset="-78"/>
              </a:rPr>
              <a:t>حتی الامکان بلافاصله بعد از اطلاع از وقوع یک عارضه یا اشتباه دارویی مورد مشاهده شده را به مرکز </a:t>
            </a:r>
            <a:r>
              <a:rPr lang="en-US" dirty="0">
                <a:cs typeface="B Badr" panose="00000400000000000000" pitchFamily="2" charset="-78"/>
              </a:rPr>
              <a:t>ADR </a:t>
            </a:r>
            <a:r>
              <a:rPr lang="fa-IR" dirty="0">
                <a:cs typeface="B Badr" panose="00000400000000000000" pitchFamily="2" charset="-78"/>
              </a:rPr>
              <a:t> گزارش دهید. </a:t>
            </a:r>
          </a:p>
          <a:p>
            <a:pPr marL="0" indent="0" algn="ctr" rtl="1">
              <a:buNone/>
            </a:pPr>
            <a:r>
              <a:rPr lang="fa-IR" dirty="0">
                <a:cs typeface="B Badr" panose="00000400000000000000" pitchFamily="2" charset="-78"/>
              </a:rPr>
              <a:t>حتی اگر مدت زمان زیادی از عارضه گذشته باشد.</a:t>
            </a:r>
            <a:endParaRPr lang="en-US" dirty="0">
              <a:cs typeface="B Badr" panose="00000400000000000000" pitchFamily="2" charset="-78"/>
            </a:endParaRPr>
          </a:p>
        </p:txBody>
      </p:sp>
    </p:spTree>
    <p:extLst>
      <p:ext uri="{BB962C8B-B14F-4D97-AF65-F5344CB8AC3E}">
        <p14:creationId xmlns:p14="http://schemas.microsoft.com/office/powerpoint/2010/main" val="32360443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503</TotalTime>
  <Words>886</Words>
  <Application>Microsoft Office PowerPoint</Application>
  <PresentationFormat>Widescreen</PresentationFormat>
  <Paragraphs>94</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Century Gothic</vt:lpstr>
      <vt:lpstr>Wingdings</vt:lpstr>
      <vt:lpstr>Wingdings 3</vt:lpstr>
      <vt:lpstr>Ion</vt:lpstr>
      <vt:lpstr> به نام خدا     گزارش عوارض ناخواسته دارویی    دکتر صراف زاده PharmD</vt:lpstr>
      <vt:lpstr>خطاهای دارویی</vt:lpstr>
      <vt:lpstr>  </vt:lpstr>
      <vt:lpstr> </vt:lpstr>
      <vt:lpstr>چه مراکزی مسئول گزارش عوارض ناخواسته هستند؟</vt:lpstr>
      <vt:lpstr> </vt:lpstr>
      <vt:lpstr> چه مواردی را می توان گزارش نمود؟</vt:lpstr>
      <vt:lpstr>چگونه می توان ADR را گزارش کرد؟</vt:lpstr>
      <vt:lpstr> چه زمانی باید گزارش نمود؟</vt:lpstr>
      <vt:lpstr> </vt:lpstr>
      <vt:lpstr>موارد جدی کدام است؟</vt:lpstr>
      <vt:lpstr>حداقل اطلاعات لازم جهت ارسال گزارش</vt:lpstr>
      <vt:lpstr> </vt:lpstr>
      <vt:lpstr>PowerPoint Presentation</vt:lpstr>
      <vt:lpstr>PowerPoint Presentation</vt:lpstr>
      <vt:lpstr>PowerPoint Presentation</vt:lpstr>
      <vt:lpstr>PowerPoint Presentation</vt:lpstr>
      <vt:lpstr>PowerPoint Presentation</vt:lpstr>
      <vt:lpstr> </vt:lpstr>
      <vt:lpstr>نحوه ثبت گزارش آنلاین</vt:lpstr>
      <vt:lpstr> </vt:lpstr>
      <vt:lpstr>PowerPoint Presentation</vt:lpstr>
      <vt:lpstr> </vt:lpstr>
      <vt:lpstr>آشنایی با سایت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به نام خدا   گزارش عوارض ناخواسته دارویی   دکتر زاهدی </dc:title>
  <dc:creator>sahra</dc:creator>
  <cp:lastModifiedBy>yasmin sarrafzadeh</cp:lastModifiedBy>
  <cp:revision>69</cp:revision>
  <dcterms:created xsi:type="dcterms:W3CDTF">2018-08-30T20:11:58Z</dcterms:created>
  <dcterms:modified xsi:type="dcterms:W3CDTF">2021-06-16T18:01:18Z</dcterms:modified>
</cp:coreProperties>
</file>